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CB2E07E-2394-4093-87FC-0E793B4AE354}">
  <a:tblStyle styleId="{1CB2E07E-2394-4093-87FC-0E793B4AE35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18abb42c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18abb42c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618abb42c8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618abb42c8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618abb42c8_0_1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618abb42c8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618abb42c8_0_10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618abb42c8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18abb42c8_0_1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18abb42c8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618abb42c8_0_2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618abb42c8_0_2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p:txBody>
      </p:sp>
      <p:sp>
        <p:nvSpPr>
          <p:cNvPr id="57" name="Google Shape;57;p14"/>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700"/>
              <a:buNone/>
              <a:defRPr/>
            </a:lvl1pPr>
            <a:lvl2pPr lvl="1">
              <a:spcBef>
                <a:spcPts val="0"/>
              </a:spcBef>
              <a:spcAft>
                <a:spcPts val="0"/>
              </a:spcAft>
              <a:buSzPts val="2700"/>
              <a:buNone/>
              <a:defRPr/>
            </a:lvl2pPr>
            <a:lvl3pPr lvl="2">
              <a:spcBef>
                <a:spcPts val="0"/>
              </a:spcBef>
              <a:spcAft>
                <a:spcPts val="0"/>
              </a:spcAft>
              <a:buSzPts val="2700"/>
              <a:buNone/>
              <a:defRPr/>
            </a:lvl3pPr>
            <a:lvl4pPr lvl="3">
              <a:spcBef>
                <a:spcPts val="0"/>
              </a:spcBef>
              <a:spcAft>
                <a:spcPts val="0"/>
              </a:spcAft>
              <a:buSzPts val="2700"/>
              <a:buNone/>
              <a:defRPr/>
            </a:lvl4pPr>
            <a:lvl5pPr lvl="4">
              <a:spcBef>
                <a:spcPts val="0"/>
              </a:spcBef>
              <a:spcAft>
                <a:spcPts val="0"/>
              </a:spcAft>
              <a:buSzPts val="2700"/>
              <a:buNone/>
              <a:defRPr/>
            </a:lvl5pPr>
            <a:lvl6pPr lvl="5">
              <a:spcBef>
                <a:spcPts val="0"/>
              </a:spcBef>
              <a:spcAft>
                <a:spcPts val="0"/>
              </a:spcAft>
              <a:buSzPts val="2700"/>
              <a:buNone/>
              <a:defRPr/>
            </a:lvl6pPr>
            <a:lvl7pPr lvl="6">
              <a:spcBef>
                <a:spcPts val="0"/>
              </a:spcBef>
              <a:spcAft>
                <a:spcPts val="0"/>
              </a:spcAft>
              <a:buSzPts val="2700"/>
              <a:buNone/>
              <a:defRPr/>
            </a:lvl7pPr>
            <a:lvl8pPr lvl="7">
              <a:spcBef>
                <a:spcPts val="0"/>
              </a:spcBef>
              <a:spcAft>
                <a:spcPts val="0"/>
              </a:spcAft>
              <a:buSzPts val="2700"/>
              <a:buNone/>
              <a:defRPr/>
            </a:lvl8pPr>
            <a:lvl9pPr lvl="8">
              <a:spcBef>
                <a:spcPts val="0"/>
              </a:spcBef>
              <a:spcAft>
                <a:spcPts val="0"/>
              </a:spcAft>
              <a:buSzPts val="27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700"/>
              <a:buNone/>
              <a:defRPr/>
            </a:lvl1pPr>
            <a:lvl2pPr lvl="1">
              <a:spcBef>
                <a:spcPts val="0"/>
              </a:spcBef>
              <a:spcAft>
                <a:spcPts val="0"/>
              </a:spcAft>
              <a:buSzPts val="2700"/>
              <a:buNone/>
              <a:defRPr/>
            </a:lvl2pPr>
            <a:lvl3pPr lvl="2">
              <a:spcBef>
                <a:spcPts val="0"/>
              </a:spcBef>
              <a:spcAft>
                <a:spcPts val="0"/>
              </a:spcAft>
              <a:buSzPts val="2700"/>
              <a:buNone/>
              <a:defRPr/>
            </a:lvl3pPr>
            <a:lvl4pPr lvl="3">
              <a:spcBef>
                <a:spcPts val="0"/>
              </a:spcBef>
              <a:spcAft>
                <a:spcPts val="0"/>
              </a:spcAft>
              <a:buSzPts val="2700"/>
              <a:buNone/>
              <a:defRPr/>
            </a:lvl4pPr>
            <a:lvl5pPr lvl="4">
              <a:spcBef>
                <a:spcPts val="0"/>
              </a:spcBef>
              <a:spcAft>
                <a:spcPts val="0"/>
              </a:spcAft>
              <a:buSzPts val="2700"/>
              <a:buNone/>
              <a:defRPr/>
            </a:lvl5pPr>
            <a:lvl6pPr lvl="5">
              <a:spcBef>
                <a:spcPts val="0"/>
              </a:spcBef>
              <a:spcAft>
                <a:spcPts val="0"/>
              </a:spcAft>
              <a:buSzPts val="2700"/>
              <a:buNone/>
              <a:defRPr/>
            </a:lvl6pPr>
            <a:lvl7pPr lvl="6">
              <a:spcBef>
                <a:spcPts val="0"/>
              </a:spcBef>
              <a:spcAft>
                <a:spcPts val="0"/>
              </a:spcAft>
              <a:buSzPts val="2700"/>
              <a:buNone/>
              <a:defRPr/>
            </a:lvl7pPr>
            <a:lvl8pPr lvl="7">
              <a:spcBef>
                <a:spcPts val="0"/>
              </a:spcBef>
              <a:spcAft>
                <a:spcPts val="0"/>
              </a:spcAft>
              <a:buSzPts val="2700"/>
              <a:buNone/>
              <a:defRPr/>
            </a:lvl8pPr>
            <a:lvl9pPr lvl="8">
              <a:spcBef>
                <a:spcPts val="0"/>
              </a:spcBef>
              <a:spcAft>
                <a:spcPts val="0"/>
              </a:spcAft>
              <a:buSzPts val="27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700"/>
              <a:buNone/>
              <a:defRPr/>
            </a:lvl1pPr>
            <a:lvl2pPr lvl="1">
              <a:spcBef>
                <a:spcPts val="0"/>
              </a:spcBef>
              <a:spcAft>
                <a:spcPts val="0"/>
              </a:spcAft>
              <a:buSzPts val="2700"/>
              <a:buNone/>
              <a:defRPr/>
            </a:lvl2pPr>
            <a:lvl3pPr lvl="2">
              <a:spcBef>
                <a:spcPts val="0"/>
              </a:spcBef>
              <a:spcAft>
                <a:spcPts val="0"/>
              </a:spcAft>
              <a:buSzPts val="2700"/>
              <a:buNone/>
              <a:defRPr/>
            </a:lvl3pPr>
            <a:lvl4pPr lvl="3">
              <a:spcBef>
                <a:spcPts val="0"/>
              </a:spcBef>
              <a:spcAft>
                <a:spcPts val="0"/>
              </a:spcAft>
              <a:buSzPts val="2700"/>
              <a:buNone/>
              <a:defRPr/>
            </a:lvl4pPr>
            <a:lvl5pPr lvl="4">
              <a:spcBef>
                <a:spcPts val="0"/>
              </a:spcBef>
              <a:spcAft>
                <a:spcPts val="0"/>
              </a:spcAft>
              <a:buSzPts val="2700"/>
              <a:buNone/>
              <a:defRPr/>
            </a:lvl5pPr>
            <a:lvl6pPr lvl="5">
              <a:spcBef>
                <a:spcPts val="0"/>
              </a:spcBef>
              <a:spcAft>
                <a:spcPts val="0"/>
              </a:spcAft>
              <a:buSzPts val="2700"/>
              <a:buNone/>
              <a:defRPr/>
            </a:lvl6pPr>
            <a:lvl7pPr lvl="6">
              <a:spcBef>
                <a:spcPts val="0"/>
              </a:spcBef>
              <a:spcAft>
                <a:spcPts val="0"/>
              </a:spcAft>
              <a:buSzPts val="2700"/>
              <a:buNone/>
              <a:defRPr/>
            </a:lvl7pPr>
            <a:lvl8pPr lvl="7">
              <a:spcBef>
                <a:spcPts val="0"/>
              </a:spcBef>
              <a:spcAft>
                <a:spcPts val="0"/>
              </a:spcAft>
              <a:buSzPts val="2700"/>
              <a:buNone/>
              <a:defRPr/>
            </a:lvl8pPr>
            <a:lvl9pPr lvl="8">
              <a:spcBef>
                <a:spcPts val="0"/>
              </a:spcBef>
              <a:spcAft>
                <a:spcPts val="0"/>
              </a:spcAft>
              <a:buSzPts val="2700"/>
              <a:buNone/>
              <a:defRPr/>
            </a:lvl9pPr>
          </a:lstStyle>
          <a:p/>
        </p:txBody>
      </p:sp>
      <p:sp>
        <p:nvSpPr>
          <p:cNvPr id="72" name="Google Shape;72;p18"/>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8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700"/>
              <a:buNone/>
              <a:defRPr sz="2700">
                <a:solidFill>
                  <a:schemeClr val="dk1"/>
                </a:solidFill>
              </a:defRPr>
            </a:lvl1pPr>
            <a:lvl2pPr lvl="1">
              <a:spcBef>
                <a:spcPts val="0"/>
              </a:spcBef>
              <a:spcAft>
                <a:spcPts val="0"/>
              </a:spcAft>
              <a:buClr>
                <a:schemeClr val="dk1"/>
              </a:buClr>
              <a:buSzPts val="2700"/>
              <a:buNone/>
              <a:defRPr sz="2700">
                <a:solidFill>
                  <a:schemeClr val="dk1"/>
                </a:solidFill>
              </a:defRPr>
            </a:lvl2pPr>
            <a:lvl3pPr lvl="2">
              <a:spcBef>
                <a:spcPts val="0"/>
              </a:spcBef>
              <a:spcAft>
                <a:spcPts val="0"/>
              </a:spcAft>
              <a:buClr>
                <a:schemeClr val="dk1"/>
              </a:buClr>
              <a:buSzPts val="2700"/>
              <a:buNone/>
              <a:defRPr sz="2700">
                <a:solidFill>
                  <a:schemeClr val="dk1"/>
                </a:solidFill>
              </a:defRPr>
            </a:lvl3pPr>
            <a:lvl4pPr lvl="3">
              <a:spcBef>
                <a:spcPts val="0"/>
              </a:spcBef>
              <a:spcAft>
                <a:spcPts val="0"/>
              </a:spcAft>
              <a:buClr>
                <a:schemeClr val="dk1"/>
              </a:buClr>
              <a:buSzPts val="2700"/>
              <a:buNone/>
              <a:defRPr sz="2700">
                <a:solidFill>
                  <a:schemeClr val="dk1"/>
                </a:solidFill>
              </a:defRPr>
            </a:lvl4pPr>
            <a:lvl5pPr lvl="4">
              <a:spcBef>
                <a:spcPts val="0"/>
              </a:spcBef>
              <a:spcAft>
                <a:spcPts val="0"/>
              </a:spcAft>
              <a:buClr>
                <a:schemeClr val="dk1"/>
              </a:buClr>
              <a:buSzPts val="2700"/>
              <a:buNone/>
              <a:defRPr sz="2700">
                <a:solidFill>
                  <a:schemeClr val="dk1"/>
                </a:solidFill>
              </a:defRPr>
            </a:lvl5pPr>
            <a:lvl6pPr lvl="5">
              <a:spcBef>
                <a:spcPts val="0"/>
              </a:spcBef>
              <a:spcAft>
                <a:spcPts val="0"/>
              </a:spcAft>
              <a:buClr>
                <a:schemeClr val="dk1"/>
              </a:buClr>
              <a:buSzPts val="2700"/>
              <a:buNone/>
              <a:defRPr sz="2700">
                <a:solidFill>
                  <a:schemeClr val="dk1"/>
                </a:solidFill>
              </a:defRPr>
            </a:lvl6pPr>
            <a:lvl7pPr lvl="6">
              <a:spcBef>
                <a:spcPts val="0"/>
              </a:spcBef>
              <a:spcAft>
                <a:spcPts val="0"/>
              </a:spcAft>
              <a:buClr>
                <a:schemeClr val="dk1"/>
              </a:buClr>
              <a:buSzPts val="2700"/>
              <a:buNone/>
              <a:defRPr sz="2700">
                <a:solidFill>
                  <a:schemeClr val="dk1"/>
                </a:solidFill>
              </a:defRPr>
            </a:lvl7pPr>
            <a:lvl8pPr lvl="7">
              <a:spcBef>
                <a:spcPts val="0"/>
              </a:spcBef>
              <a:spcAft>
                <a:spcPts val="0"/>
              </a:spcAft>
              <a:buClr>
                <a:schemeClr val="dk1"/>
              </a:buClr>
              <a:buSzPts val="2700"/>
              <a:buNone/>
              <a:defRPr sz="2700">
                <a:solidFill>
                  <a:schemeClr val="dk1"/>
                </a:solidFill>
              </a:defRPr>
            </a:lvl8pPr>
            <a:lvl9pPr lvl="8">
              <a:spcBef>
                <a:spcPts val="0"/>
              </a:spcBef>
              <a:spcAft>
                <a:spcPts val="0"/>
              </a:spcAft>
              <a:buClr>
                <a:schemeClr val="dk1"/>
              </a:buClr>
              <a:buSzPts val="2700"/>
              <a:buNone/>
              <a:defRPr sz="27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sz="1400">
                <a:solidFill>
                  <a:schemeClr val="dk2"/>
                </a:solidFill>
              </a:defRPr>
            </a:lvl2pPr>
            <a:lvl3pPr indent="-317500" lvl="2" marL="1371600">
              <a:lnSpc>
                <a:spcPct val="115000"/>
              </a:lnSpc>
              <a:spcBef>
                <a:spcPts val="0"/>
              </a:spcBef>
              <a:spcAft>
                <a:spcPts val="0"/>
              </a:spcAft>
              <a:buClr>
                <a:schemeClr val="dk2"/>
              </a:buClr>
              <a:buSzPts val="1400"/>
              <a:buChar char="■"/>
              <a:defRPr sz="1400">
                <a:solidFill>
                  <a:schemeClr val="dk2"/>
                </a:solidFill>
              </a:defRPr>
            </a:lvl3pPr>
            <a:lvl4pPr indent="-317500" lvl="3" marL="1828800">
              <a:lnSpc>
                <a:spcPct val="115000"/>
              </a:lnSpc>
              <a:spcBef>
                <a:spcPts val="0"/>
              </a:spcBef>
              <a:spcAft>
                <a:spcPts val="0"/>
              </a:spcAft>
              <a:buClr>
                <a:schemeClr val="dk2"/>
              </a:buClr>
              <a:buSzPts val="1400"/>
              <a:buChar char="●"/>
              <a:defRPr sz="1400">
                <a:solidFill>
                  <a:schemeClr val="dk2"/>
                </a:solidFill>
              </a:defRPr>
            </a:lvl4pPr>
            <a:lvl5pPr indent="-317500" lvl="4" marL="2286000">
              <a:lnSpc>
                <a:spcPct val="115000"/>
              </a:lnSpc>
              <a:spcBef>
                <a:spcPts val="0"/>
              </a:spcBef>
              <a:spcAft>
                <a:spcPts val="0"/>
              </a:spcAft>
              <a:buClr>
                <a:schemeClr val="dk2"/>
              </a:buClr>
              <a:buSzPts val="1400"/>
              <a:buChar char="○"/>
              <a:defRPr sz="1400">
                <a:solidFill>
                  <a:schemeClr val="dk2"/>
                </a:solidFill>
              </a:defRPr>
            </a:lvl5pPr>
            <a:lvl6pPr indent="-317500" lvl="5" marL="2743200">
              <a:lnSpc>
                <a:spcPct val="115000"/>
              </a:lnSpc>
              <a:spcBef>
                <a:spcPts val="0"/>
              </a:spcBef>
              <a:spcAft>
                <a:spcPts val="0"/>
              </a:spcAft>
              <a:buClr>
                <a:schemeClr val="dk2"/>
              </a:buClr>
              <a:buSzPts val="1400"/>
              <a:buChar char="■"/>
              <a:defRPr sz="1400">
                <a:solidFill>
                  <a:schemeClr val="dk2"/>
                </a:solidFill>
              </a:defRPr>
            </a:lvl6pPr>
            <a:lvl7pPr indent="-317500" lvl="6" marL="3200400">
              <a:lnSpc>
                <a:spcPct val="115000"/>
              </a:lnSpc>
              <a:spcBef>
                <a:spcPts val="0"/>
              </a:spcBef>
              <a:spcAft>
                <a:spcPts val="0"/>
              </a:spcAft>
              <a:buClr>
                <a:schemeClr val="dk2"/>
              </a:buClr>
              <a:buSzPts val="1400"/>
              <a:buChar char="●"/>
              <a:defRPr sz="1400">
                <a:solidFill>
                  <a:schemeClr val="dk2"/>
                </a:solidFill>
              </a:defRPr>
            </a:lvl7pPr>
            <a:lvl8pPr indent="-317500" lvl="7" marL="3657600">
              <a:lnSpc>
                <a:spcPct val="115000"/>
              </a:lnSpc>
              <a:spcBef>
                <a:spcPts val="0"/>
              </a:spcBef>
              <a:spcAft>
                <a:spcPts val="0"/>
              </a:spcAft>
              <a:buClr>
                <a:schemeClr val="dk2"/>
              </a:buClr>
              <a:buSzPts val="1400"/>
              <a:buChar char="○"/>
              <a:defRPr sz="1400">
                <a:solidFill>
                  <a:schemeClr val="dk2"/>
                </a:solidFill>
              </a:defRPr>
            </a:lvl8pPr>
            <a:lvl9pPr indent="-317500" lvl="8" marL="4114800">
              <a:lnSpc>
                <a:spcPct val="115000"/>
              </a:lnSpc>
              <a:spcBef>
                <a:spcPts val="0"/>
              </a:spcBef>
              <a:spcAft>
                <a:spcPts val="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7201589" y="9119180"/>
            <a:ext cx="4668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nmaahc.si.edu/explore/initiatives/slave-wrecks-project#Mission" TargetMode="External"/><Relationship Id="rId6" Type="http://schemas.openxmlformats.org/officeDocument/2006/relationships/hyperlink" Target="https://nmaahc.si.edu/explore/initiatives/slave-wrecks-project#Spotligh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nmaahc.si.edu/explore/initiatives/slave-wrecks-project#Mission" TargetMode="External"/><Relationship Id="rId6" Type="http://schemas.openxmlformats.org/officeDocument/2006/relationships/hyperlink" Target="https://nmaahc.si.edu/explore/initiatives/slave-wrecks-project#Spotligh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Gallery Walk: Middle Passage Experiences</a:t>
            </a:r>
            <a:endParaRPr sz="17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38200" y="2064500"/>
          <a:ext cx="3000000" cy="3000000"/>
        </p:xfrm>
        <a:graphic>
          <a:graphicData uri="http://schemas.openxmlformats.org/drawingml/2006/table">
            <a:tbl>
              <a:tblPr>
                <a:noFill/>
                <a:tableStyleId>{1CB2E07E-2394-4093-87FC-0E793B4AE354}</a:tableStyleId>
              </a:tblPr>
              <a:tblGrid>
                <a:gridCol w="1502575"/>
                <a:gridCol w="1871275"/>
                <a:gridCol w="1871275"/>
                <a:gridCol w="1871275"/>
              </a:tblGrid>
              <a:tr h="381000">
                <a:tc>
                  <a:txBody>
                    <a:bodyPr/>
                    <a:lstStyle/>
                    <a:p>
                      <a:pPr indent="0" lvl="0" marL="0" rtl="0" algn="l">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t>NOTICE</a:t>
                      </a:r>
                      <a:endParaRPr b="1"/>
                    </a:p>
                  </a:txBody>
                  <a:tcPr marT="91425" marB="91425" marR="91425" marL="91425" anchor="ctr"/>
                </a:tc>
                <a:tc>
                  <a:txBody>
                    <a:bodyPr/>
                    <a:lstStyle/>
                    <a:p>
                      <a:pPr indent="0" lvl="0" marL="0" rtl="0" algn="ctr">
                        <a:spcBef>
                          <a:spcPts val="0"/>
                        </a:spcBef>
                        <a:spcAft>
                          <a:spcPts val="0"/>
                        </a:spcAft>
                        <a:buNone/>
                      </a:pPr>
                      <a:r>
                        <a:rPr b="1" lang="en"/>
                        <a:t>WONDER</a:t>
                      </a:r>
                      <a:endParaRPr b="1"/>
                    </a:p>
                  </a:txBody>
                  <a:tcPr marT="91425" marB="91425" marR="91425" marL="91425" anchor="ctr"/>
                </a:tc>
                <a:tc>
                  <a:txBody>
                    <a:bodyPr/>
                    <a:lstStyle/>
                    <a:p>
                      <a:pPr indent="0" lvl="0" marL="0" rtl="0" algn="ctr">
                        <a:spcBef>
                          <a:spcPts val="0"/>
                        </a:spcBef>
                        <a:spcAft>
                          <a:spcPts val="0"/>
                        </a:spcAft>
                        <a:buNone/>
                      </a:pPr>
                      <a:r>
                        <a:rPr b="1" lang="en"/>
                        <a:t>THINK</a:t>
                      </a:r>
                      <a:endParaRPr b="1"/>
                    </a:p>
                  </a:txBody>
                  <a:tcPr marT="91425" marB="91425" marR="91425" marL="91425" anchor="ctr"/>
                </a:tc>
              </a:tr>
              <a:tr h="381000">
                <a:tc>
                  <a:txBody>
                    <a:bodyPr/>
                    <a:lstStyle/>
                    <a:p>
                      <a:pPr indent="0" lvl="0" marL="0" rtl="0" algn="l">
                        <a:spcBef>
                          <a:spcPts val="0"/>
                        </a:spcBef>
                        <a:spcAft>
                          <a:spcPts val="0"/>
                        </a:spcAft>
                        <a:buNone/>
                      </a:pPr>
                      <a:r>
                        <a:rPr b="1" lang="en" sz="1200">
                          <a:latin typeface="Inter"/>
                          <a:ea typeface="Inter"/>
                          <a:cs typeface="Inter"/>
                          <a:sym typeface="Inter"/>
                        </a:rPr>
                        <a:t>Source 1: </a:t>
                      </a:r>
                      <a:r>
                        <a:rPr i="1" lang="en" sz="1200">
                          <a:latin typeface="Inter"/>
                          <a:ea typeface="Inter"/>
                          <a:cs typeface="Inter"/>
                          <a:sym typeface="Inter"/>
                        </a:rPr>
                        <a:t>Harper’s Weekly</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2: </a:t>
                      </a:r>
                      <a:r>
                        <a:rPr lang="en" sz="1200">
                          <a:solidFill>
                            <a:schemeClr val="dk1"/>
                          </a:solidFill>
                          <a:latin typeface="Inter"/>
                          <a:ea typeface="Inter"/>
                          <a:cs typeface="Inter"/>
                          <a:sym typeface="Inter"/>
                        </a:rPr>
                        <a:t>Olaudah Equiano</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3: </a:t>
                      </a:r>
                      <a:endParaRPr b="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James Phillips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4: </a:t>
                      </a:r>
                      <a:r>
                        <a:rPr lang="en" sz="1200">
                          <a:solidFill>
                            <a:schemeClr val="dk1"/>
                          </a:solidFill>
                          <a:latin typeface="Inter"/>
                          <a:ea typeface="Inter"/>
                          <a:cs typeface="Inter"/>
                          <a:sym typeface="Inter"/>
                        </a:rPr>
                        <a:t>Mahommah G. Baquaqua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pic>
        <p:nvPicPr>
          <p:cNvPr id="104" name="Google Shape;104;p25"/>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05" name="Google Shape;105;p25"/>
          <p:cNvSpPr txBox="1"/>
          <p:nvPr/>
        </p:nvSpPr>
        <p:spPr>
          <a:xfrm>
            <a:off x="219350" y="7113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
        <p:nvSpPr>
          <p:cNvPr id="106" name="Google Shape;106;p25"/>
          <p:cNvSpPr txBox="1"/>
          <p:nvPr/>
        </p:nvSpPr>
        <p:spPr>
          <a:xfrm>
            <a:off x="613218" y="105549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rgbClr val="000000"/>
              </a:buClr>
              <a:buSzPts val="1000"/>
              <a:buFont typeface="Arial"/>
              <a:buNone/>
            </a:pPr>
            <a:r>
              <a:rPr b="1" lang="en" sz="1200">
                <a:solidFill>
                  <a:srgbClr val="000000"/>
                </a:solidFill>
                <a:latin typeface="Halant"/>
                <a:ea typeface="Halant"/>
                <a:cs typeface="Halant"/>
                <a:sym typeface="Halant"/>
              </a:rPr>
              <a:t>Directions:</a:t>
            </a:r>
            <a:r>
              <a:rPr b="1" i="1" lang="en" sz="1200">
                <a:solidFill>
                  <a:srgbClr val="000000"/>
                </a:solidFill>
                <a:latin typeface="Halant"/>
                <a:ea typeface="Halant"/>
                <a:cs typeface="Halant"/>
                <a:sym typeface="Halant"/>
              </a:rPr>
              <a:t> </a:t>
            </a:r>
            <a:r>
              <a:rPr lang="en" sz="1200">
                <a:solidFill>
                  <a:srgbClr val="000000"/>
                </a:solidFill>
                <a:latin typeface="Halant"/>
                <a:ea typeface="Halant"/>
                <a:cs typeface="Halant"/>
                <a:sym typeface="Halant"/>
              </a:rPr>
              <a:t>As you view each source, take notes in each column. </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Notice: What you see in the image? What is included in the text?</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Wonder: What you think the source is about?</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Think: What does the source tell you about </a:t>
            </a:r>
            <a:r>
              <a:rPr lang="en" sz="1200">
                <a:latin typeface="Halant"/>
                <a:ea typeface="Halant"/>
                <a:cs typeface="Halant"/>
                <a:sym typeface="Halant"/>
              </a:rPr>
              <a:t>experiences on the Middle Passage</a:t>
            </a:r>
            <a:r>
              <a:rPr lang="en" sz="1200">
                <a:solidFill>
                  <a:srgbClr val="000000"/>
                </a:solidFill>
                <a:latin typeface="Halant"/>
                <a:ea typeface="Halant"/>
                <a:cs typeface="Halant"/>
                <a:sym typeface="Halant"/>
              </a:rPr>
              <a:t>?</a:t>
            </a:r>
            <a:endParaRPr sz="1200">
              <a:solidFill>
                <a:srgbClr val="000000"/>
              </a:solidFill>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Gallery Walk: Middle Passage Experiences</a:t>
            </a:r>
            <a:endParaRPr sz="1700">
              <a:solidFill>
                <a:schemeClr val="dk1"/>
              </a:solidFill>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5" name="Google Shape;115;p26"/>
          <p:cNvGraphicFramePr/>
          <p:nvPr/>
        </p:nvGraphicFramePr>
        <p:xfrm>
          <a:off x="338200" y="1759700"/>
          <a:ext cx="3000000" cy="3000000"/>
        </p:xfrm>
        <a:graphic>
          <a:graphicData uri="http://schemas.openxmlformats.org/drawingml/2006/table">
            <a:tbl>
              <a:tblPr>
                <a:noFill/>
                <a:tableStyleId>{1CB2E07E-2394-4093-87FC-0E793B4AE354}</a:tableStyleId>
              </a:tblPr>
              <a:tblGrid>
                <a:gridCol w="1502575"/>
                <a:gridCol w="1871275"/>
                <a:gridCol w="1871275"/>
                <a:gridCol w="1871275"/>
              </a:tblGrid>
              <a:tr h="381000">
                <a:tc>
                  <a:txBody>
                    <a:bodyPr/>
                    <a:lstStyle/>
                    <a:p>
                      <a:pPr indent="0" lvl="0" marL="0" rtl="0" algn="l">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t>NOTICE</a:t>
                      </a:r>
                      <a:endParaRPr b="1"/>
                    </a:p>
                  </a:txBody>
                  <a:tcPr marT="91425" marB="91425" marR="91425" marL="91425" anchor="ctr"/>
                </a:tc>
                <a:tc>
                  <a:txBody>
                    <a:bodyPr/>
                    <a:lstStyle/>
                    <a:p>
                      <a:pPr indent="0" lvl="0" marL="0" rtl="0" algn="ctr">
                        <a:spcBef>
                          <a:spcPts val="0"/>
                        </a:spcBef>
                        <a:spcAft>
                          <a:spcPts val="0"/>
                        </a:spcAft>
                        <a:buNone/>
                      </a:pPr>
                      <a:r>
                        <a:rPr b="1" lang="en"/>
                        <a:t>WONDER</a:t>
                      </a:r>
                      <a:endParaRPr b="1"/>
                    </a:p>
                  </a:txBody>
                  <a:tcPr marT="91425" marB="91425" marR="91425" marL="91425" anchor="ctr"/>
                </a:tc>
                <a:tc>
                  <a:txBody>
                    <a:bodyPr/>
                    <a:lstStyle/>
                    <a:p>
                      <a:pPr indent="0" lvl="0" marL="0" rtl="0" algn="ctr">
                        <a:spcBef>
                          <a:spcPts val="0"/>
                        </a:spcBef>
                        <a:spcAft>
                          <a:spcPts val="0"/>
                        </a:spcAft>
                        <a:buNone/>
                      </a:pPr>
                      <a:r>
                        <a:rPr b="1" lang="en"/>
                        <a:t>THINK</a:t>
                      </a:r>
                      <a:endParaRPr b="1"/>
                    </a:p>
                  </a:txBody>
                  <a:tcPr marT="91425" marB="91425" marR="91425" marL="91425" anchor="ctr"/>
                </a:tc>
              </a:tr>
              <a:tr h="381000">
                <a:tc>
                  <a:txBody>
                    <a:bodyPr/>
                    <a:lstStyle/>
                    <a:p>
                      <a:pPr indent="0" lvl="0" marL="0" rtl="0" algn="l">
                        <a:spcBef>
                          <a:spcPts val="0"/>
                        </a:spcBef>
                        <a:spcAft>
                          <a:spcPts val="0"/>
                        </a:spcAft>
                        <a:buNone/>
                      </a:pPr>
                      <a:r>
                        <a:rPr b="1" lang="en" sz="1200">
                          <a:latin typeface="Inter"/>
                          <a:ea typeface="Inter"/>
                          <a:cs typeface="Inter"/>
                          <a:sym typeface="Inter"/>
                        </a:rPr>
                        <a:t>Source 5: </a:t>
                      </a:r>
                      <a:endParaRPr b="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Slave Auction Handbill</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6: </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Phillis Wheatley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7: </a:t>
                      </a:r>
                      <a:r>
                        <a:rPr lang="en" sz="1200">
                          <a:latin typeface="Inter"/>
                          <a:ea typeface="Inter"/>
                          <a:cs typeface="Inter"/>
                          <a:sym typeface="Inter"/>
                        </a:rPr>
                        <a:t>Sowande’ M. Mustakeem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4: </a:t>
                      </a:r>
                      <a:endParaRPr b="1" sz="1200">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New York Journal of Commerce</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pic>
        <p:nvPicPr>
          <p:cNvPr id="116" name="Google Shape;116;p26"/>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17" name="Google Shape;117;p26"/>
          <p:cNvSpPr txBox="1"/>
          <p:nvPr/>
        </p:nvSpPr>
        <p:spPr>
          <a:xfrm>
            <a:off x="613218" y="75069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rgbClr val="000000"/>
              </a:buClr>
              <a:buSzPts val="1000"/>
              <a:buFont typeface="Arial"/>
              <a:buNone/>
            </a:pPr>
            <a:r>
              <a:rPr b="1" lang="en" sz="1200">
                <a:solidFill>
                  <a:srgbClr val="000000"/>
                </a:solidFill>
                <a:latin typeface="Halant"/>
                <a:ea typeface="Halant"/>
                <a:cs typeface="Halant"/>
                <a:sym typeface="Halant"/>
              </a:rPr>
              <a:t>Directions:</a:t>
            </a:r>
            <a:r>
              <a:rPr b="1" i="1" lang="en" sz="1200">
                <a:solidFill>
                  <a:srgbClr val="000000"/>
                </a:solidFill>
                <a:latin typeface="Halant"/>
                <a:ea typeface="Halant"/>
                <a:cs typeface="Halant"/>
                <a:sym typeface="Halant"/>
              </a:rPr>
              <a:t> </a:t>
            </a:r>
            <a:r>
              <a:rPr lang="en" sz="1200">
                <a:solidFill>
                  <a:srgbClr val="000000"/>
                </a:solidFill>
                <a:latin typeface="Halant"/>
                <a:ea typeface="Halant"/>
                <a:cs typeface="Halant"/>
                <a:sym typeface="Halant"/>
              </a:rPr>
              <a:t>As you view each source, take notes in each column. </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Notice: What you see in the image? What is included in the text?</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Wonder: What you think the source is about?</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Think: What does the source tell you about </a:t>
            </a:r>
            <a:r>
              <a:rPr lang="en" sz="1200">
                <a:latin typeface="Halant"/>
                <a:ea typeface="Halant"/>
                <a:cs typeface="Halant"/>
                <a:sym typeface="Halant"/>
              </a:rPr>
              <a:t>experiences on the Middle Passage</a:t>
            </a:r>
            <a:r>
              <a:rPr lang="en" sz="1200">
                <a:solidFill>
                  <a:srgbClr val="000000"/>
                </a:solidFill>
                <a:latin typeface="Halant"/>
                <a:ea typeface="Halant"/>
                <a:cs typeface="Halant"/>
                <a:sym typeface="Halant"/>
              </a:rPr>
              <a:t>?</a:t>
            </a:r>
            <a:endParaRPr sz="1200">
              <a:solidFill>
                <a:srgbClr val="000000"/>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Slave Wrecks Project Webquest (Exemplar)</a:t>
            </a:r>
            <a:endParaRPr sz="1900">
              <a:solidFill>
                <a:schemeClr val="dk1"/>
              </a:solidFill>
              <a:latin typeface="Halant"/>
              <a:ea typeface="Halant"/>
              <a:cs typeface="Halant"/>
              <a:sym typeface="Halant"/>
            </a:endParaRPr>
          </a:p>
        </p:txBody>
      </p:sp>
      <p:pic>
        <p:nvPicPr>
          <p:cNvPr id="123" name="Google Shape;123;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4" name="Google Shape;12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6" name="Google Shape;126;p27"/>
          <p:cNvPicPr preferRelativeResize="0"/>
          <p:nvPr/>
        </p:nvPicPr>
        <p:blipFill>
          <a:blip r:embed="rId4">
            <a:alphaModFix/>
          </a:blip>
          <a:stretch>
            <a:fillRect/>
          </a:stretch>
        </p:blipFill>
        <p:spPr>
          <a:xfrm>
            <a:off x="226481" y="76722"/>
            <a:ext cx="804977" cy="333801"/>
          </a:xfrm>
          <a:prstGeom prst="rect">
            <a:avLst/>
          </a:prstGeom>
          <a:noFill/>
          <a:ln>
            <a:noFill/>
          </a:ln>
        </p:spPr>
      </p:pic>
      <p:sp>
        <p:nvSpPr>
          <p:cNvPr id="127" name="Google Shape;127;p27"/>
          <p:cNvSpPr txBox="1"/>
          <p:nvPr/>
        </p:nvSpPr>
        <p:spPr>
          <a:xfrm>
            <a:off x="381544" y="648031"/>
            <a:ext cx="7039800" cy="7471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Clr>
                <a:schemeClr val="dk1"/>
              </a:buClr>
              <a:buSzPts val="1100"/>
              <a:buFont typeface="Arial"/>
              <a:buNone/>
            </a:pPr>
            <a:r>
              <a:rPr b="1" lang="en" sz="1200">
                <a:solidFill>
                  <a:schemeClr val="dk1"/>
                </a:solidFill>
                <a:latin typeface="Halant"/>
                <a:ea typeface="Halant"/>
                <a:cs typeface="Halant"/>
                <a:sym typeface="Halant"/>
              </a:rPr>
              <a:t>Introduction: </a:t>
            </a:r>
            <a:r>
              <a:rPr lang="en" sz="1200">
                <a:solidFill>
                  <a:schemeClr val="dk1"/>
                </a:solidFill>
                <a:latin typeface="Halant"/>
                <a:ea typeface="Halant"/>
                <a:cs typeface="Halant"/>
                <a:sym typeface="Halant"/>
              </a:rPr>
              <a:t>The Slave Wrecks Project is an international research initiative led by the Smithsonian’s National Museum of African American History and Culture (NMAAHC). Through maritime archaeology and historical investigation of sunken slave ships, the project offers a unique approach to understanding the global history of African enslavement and the African Diaspora.</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200"/>
              <a:buFont typeface="Arial"/>
              <a:buNone/>
            </a:pPr>
            <a:r>
              <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2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materials.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Click </a:t>
            </a:r>
            <a:r>
              <a:rPr b="1" lang="en" sz="1200" u="sng">
                <a:solidFill>
                  <a:schemeClr val="hlink"/>
                </a:solidFill>
                <a:latin typeface="Inter"/>
                <a:ea typeface="Inter"/>
                <a:cs typeface="Inter"/>
                <a:sym typeface="Inter"/>
                <a:hlinkClick r:id="rId5"/>
              </a:rPr>
              <a:t>“Our Mission”</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In your own words, describe the goal of the Slave Wrecks Project.</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Click </a:t>
            </a:r>
            <a:r>
              <a:rPr b="1" lang="en" sz="1200" u="sng">
                <a:solidFill>
                  <a:schemeClr val="hlink"/>
                </a:solidFill>
                <a:latin typeface="Inter"/>
                <a:ea typeface="Inter"/>
                <a:cs typeface="Inter"/>
                <a:sym typeface="Inter"/>
                <a:hlinkClick r:id="rId6"/>
              </a:rPr>
              <a:t>“Project Spotlight,”</a:t>
            </a:r>
            <a:r>
              <a:rPr b="1" lang="en" sz="1200">
                <a:solidFill>
                  <a:schemeClr val="dk1"/>
                </a:solidFill>
                <a:latin typeface="Inter"/>
                <a:ea typeface="Inter"/>
                <a:cs typeface="Inter"/>
                <a:sym typeface="Inter"/>
              </a:rPr>
              <a:t> select “English,” then click “Get Started” in the new window</a:t>
            </a:r>
            <a:r>
              <a:rPr b="1"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Watch the video under </a:t>
            </a:r>
            <a:r>
              <a:rPr i="1" lang="en" sz="1200">
                <a:solidFill>
                  <a:schemeClr val="dk1"/>
                </a:solidFill>
                <a:latin typeface="Inter"/>
                <a:ea typeface="Inter"/>
                <a:cs typeface="Inter"/>
                <a:sym typeface="Inter"/>
              </a:rPr>
              <a:t>The Journey of t</a:t>
            </a:r>
            <a:r>
              <a:rPr i="1" lang="en" sz="1200">
                <a:solidFill>
                  <a:schemeClr val="dk1"/>
                </a:solidFill>
                <a:latin typeface="Inter"/>
                <a:ea typeface="Inter"/>
                <a:cs typeface="Inter"/>
                <a:sym typeface="Inter"/>
              </a:rPr>
              <a:t>he </a:t>
            </a:r>
            <a:r>
              <a:rPr i="1" lang="en" sz="1200">
                <a:solidFill>
                  <a:srgbClr val="002625"/>
                </a:solidFill>
                <a:highlight>
                  <a:srgbClr val="FFFFFF"/>
                </a:highlight>
                <a:latin typeface="Inter"/>
                <a:ea typeface="Inter"/>
                <a:cs typeface="Inter"/>
                <a:sym typeface="Inter"/>
              </a:rPr>
              <a:t>São José</a:t>
            </a:r>
            <a:r>
              <a:rPr lang="en" sz="1200">
                <a:solidFill>
                  <a:srgbClr val="002625"/>
                </a:solidFill>
                <a:highlight>
                  <a:srgbClr val="FFFFFF"/>
                </a:highlight>
                <a:latin typeface="Inter"/>
                <a:ea typeface="Inter"/>
                <a:cs typeface="Inter"/>
                <a:sym typeface="Inter"/>
              </a:rPr>
              <a:t>. Provide some details about this ship and the wreck.</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On the top menu, use the arrow to click forward to 2/8. Scroll through the various images, texts, and artifacts. What happened to the survivors of the ship wreck?</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On the top menu, use the arrow to click forward to 3/8. Scroll through the various images, texts, artifacts and watch the video of the discovery. How was the wreckage identified as the </a:t>
            </a:r>
            <a:r>
              <a:rPr lang="en" sz="1200">
                <a:solidFill>
                  <a:srgbClr val="002625"/>
                </a:solidFill>
                <a:highlight>
                  <a:srgbClr val="FFFFFF"/>
                </a:highlight>
                <a:latin typeface="Inter"/>
                <a:ea typeface="Inter"/>
                <a:cs typeface="Inter"/>
                <a:sym typeface="Inter"/>
              </a:rPr>
              <a:t>São José?</a:t>
            </a:r>
            <a:endParaRPr sz="1200">
              <a:solidFill>
                <a:srgbClr val="002625"/>
              </a:solidFill>
              <a:highlight>
                <a:srgbClr val="FFFFFF"/>
              </a:highlight>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sz="1200">
              <a:solidFill>
                <a:srgbClr val="002625"/>
              </a:solidFill>
              <a:highlight>
                <a:srgbClr val="FFFFFF"/>
              </a:highlight>
              <a:latin typeface="Inter"/>
              <a:ea typeface="Inter"/>
              <a:cs typeface="Inter"/>
              <a:sym typeface="Inter"/>
            </a:endParaRPr>
          </a:p>
          <a:p>
            <a:pPr indent="-304800" lvl="1" marL="914400" rtl="0" algn="l">
              <a:spcBef>
                <a:spcPts val="0"/>
              </a:spcBef>
              <a:spcAft>
                <a:spcPts val="0"/>
              </a:spcAft>
              <a:buClr>
                <a:srgbClr val="002625"/>
              </a:buClr>
              <a:buSzPts val="1200"/>
              <a:buFont typeface="Inter"/>
              <a:buAutoNum type="alphaLcPeriod"/>
            </a:pPr>
            <a:r>
              <a:rPr lang="en" sz="1200">
                <a:solidFill>
                  <a:schemeClr val="dk1"/>
                </a:solidFill>
                <a:latin typeface="Inter"/>
                <a:ea typeface="Inter"/>
                <a:cs typeface="Inter"/>
                <a:sym typeface="Inter"/>
              </a:rPr>
              <a:t>On the top menu, use the arrow to click forward to 4/8. Scroll down and click on “The Memorialization of the </a:t>
            </a:r>
            <a:r>
              <a:rPr lang="en" sz="1200">
                <a:solidFill>
                  <a:srgbClr val="002625"/>
                </a:solidFill>
                <a:highlight>
                  <a:srgbClr val="FFFFFF"/>
                </a:highlight>
                <a:latin typeface="Inter"/>
                <a:ea typeface="Inter"/>
                <a:cs typeface="Inter"/>
                <a:sym typeface="Inter"/>
              </a:rPr>
              <a:t>São José. List at least two ways that the ship and its passengers have been memorialized.</a:t>
            </a:r>
            <a:endParaRPr sz="1200">
              <a:solidFill>
                <a:srgbClr val="002625"/>
              </a:solidFill>
              <a:highlight>
                <a:srgbClr val="FFFFFF"/>
              </a:highlight>
              <a:latin typeface="Inter"/>
              <a:ea typeface="Inter"/>
              <a:cs typeface="Inter"/>
              <a:sym typeface="Inter"/>
            </a:endParaRPr>
          </a:p>
          <a:p>
            <a:pPr indent="0" lvl="0" marL="1371600" rtl="0" algn="l">
              <a:spcBef>
                <a:spcPts val="0"/>
              </a:spcBef>
              <a:spcAft>
                <a:spcPts val="0"/>
              </a:spcAft>
              <a:buNone/>
            </a:pPr>
            <a:r>
              <a:t/>
            </a:r>
            <a:endParaRPr b="1" sz="1200">
              <a:solidFill>
                <a:srgbClr val="E95C3D"/>
              </a:solidFill>
              <a:highlight>
                <a:srgbClr val="FFFFFF"/>
              </a:highlight>
              <a:latin typeface="Inter"/>
              <a:ea typeface="Inter"/>
              <a:cs typeface="Inter"/>
              <a:sym typeface="Inter"/>
            </a:endParaRPr>
          </a:p>
          <a:p>
            <a:pPr indent="0" lvl="0" marL="1371600" rtl="0" algn="l">
              <a:spcBef>
                <a:spcPts val="0"/>
              </a:spcBef>
              <a:spcAft>
                <a:spcPts val="0"/>
              </a:spcAft>
              <a:buNone/>
            </a:pPr>
            <a:r>
              <a:t/>
            </a:r>
            <a:endParaRPr b="1" sz="1200">
              <a:solidFill>
                <a:srgbClr val="E95C3D"/>
              </a:solidFill>
              <a:highlight>
                <a:srgbClr val="FFFFFF"/>
              </a:highlight>
              <a:latin typeface="Inter"/>
              <a:ea typeface="Inter"/>
              <a:cs typeface="Inter"/>
              <a:sym typeface="Inter"/>
            </a:endParaRPr>
          </a:p>
          <a:p>
            <a:pPr indent="0" lvl="0" marL="1371600" rtl="0" algn="l">
              <a:spcBef>
                <a:spcPts val="0"/>
              </a:spcBef>
              <a:spcAft>
                <a:spcPts val="0"/>
              </a:spcAft>
              <a:buNone/>
            </a:pPr>
            <a:r>
              <a:t/>
            </a:r>
            <a:endParaRPr b="1" sz="1200">
              <a:solidFill>
                <a:srgbClr val="E95C3D"/>
              </a:solidFill>
              <a:highlight>
                <a:srgbClr val="FFFFFF"/>
              </a:highlight>
              <a:latin typeface="Inter"/>
              <a:ea typeface="Inter"/>
              <a:cs typeface="Inter"/>
              <a:sym typeface="Inter"/>
            </a:endParaRPr>
          </a:p>
          <a:p>
            <a:pPr indent="0" lvl="0" marL="1371600" rtl="0" algn="l">
              <a:spcBef>
                <a:spcPts val="0"/>
              </a:spcBef>
              <a:spcAft>
                <a:spcPts val="0"/>
              </a:spcAft>
              <a:buNone/>
            </a:pPr>
            <a:r>
              <a:t/>
            </a:r>
            <a:endParaRPr sz="1200">
              <a:solidFill>
                <a:srgbClr val="002625"/>
              </a:solidFill>
              <a:highlight>
                <a:srgbClr val="FFFFFF"/>
              </a:highlight>
              <a:latin typeface="Inter"/>
              <a:ea typeface="Inter"/>
              <a:cs typeface="Inter"/>
              <a:sym typeface="Inter"/>
            </a:endParaRPr>
          </a:p>
          <a:p>
            <a:pPr indent="-304800" lvl="1" marL="914400" rtl="0" algn="l">
              <a:spcBef>
                <a:spcPts val="0"/>
              </a:spcBef>
              <a:spcAft>
                <a:spcPts val="0"/>
              </a:spcAft>
              <a:buClr>
                <a:srgbClr val="002625"/>
              </a:buClr>
              <a:buSzPts val="1200"/>
              <a:buFont typeface="Inter"/>
              <a:buAutoNum type="alphaLcPeriod"/>
            </a:pPr>
            <a:r>
              <a:rPr lang="en" sz="1200">
                <a:solidFill>
                  <a:schemeClr val="dk1"/>
                </a:solidFill>
                <a:latin typeface="Inter"/>
                <a:ea typeface="Inter"/>
                <a:cs typeface="Inter"/>
                <a:sym typeface="Inter"/>
              </a:rPr>
              <a:t>On the top menu, use the arrow to click forward to 5/8. Read the various quotes and watch the videos. Cite one quote that you connected with and explain why.</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sp>
        <p:nvSpPr>
          <p:cNvPr id="132" name="Google Shape;132;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Gallery Walk: Middle Passage Experiences (Exemplar)</a:t>
            </a:r>
            <a:endParaRPr sz="1700">
              <a:solidFill>
                <a:schemeClr val="dk1"/>
              </a:solidFill>
              <a:latin typeface="Halant"/>
              <a:ea typeface="Halant"/>
              <a:cs typeface="Halant"/>
              <a:sym typeface="Halant"/>
            </a:endParaRPr>
          </a:p>
        </p:txBody>
      </p:sp>
      <p:pic>
        <p:nvPicPr>
          <p:cNvPr id="133" name="Google Shape;133;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5" name="Google Shape;13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6" name="Google Shape;136;p28"/>
          <p:cNvGraphicFramePr/>
          <p:nvPr/>
        </p:nvGraphicFramePr>
        <p:xfrm>
          <a:off x="338200" y="2064500"/>
          <a:ext cx="3000000" cy="3000000"/>
        </p:xfrm>
        <a:graphic>
          <a:graphicData uri="http://schemas.openxmlformats.org/drawingml/2006/table">
            <a:tbl>
              <a:tblPr>
                <a:noFill/>
                <a:tableStyleId>{1CB2E07E-2394-4093-87FC-0E793B4AE354}</a:tableStyleId>
              </a:tblPr>
              <a:tblGrid>
                <a:gridCol w="1502575"/>
                <a:gridCol w="1871275"/>
                <a:gridCol w="1871275"/>
                <a:gridCol w="1871275"/>
              </a:tblGrid>
              <a:tr h="381000">
                <a:tc>
                  <a:txBody>
                    <a:bodyPr/>
                    <a:lstStyle/>
                    <a:p>
                      <a:pPr indent="0" lvl="0" marL="0" rtl="0" algn="l">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t>NOTICE</a:t>
                      </a:r>
                      <a:endParaRPr b="1"/>
                    </a:p>
                  </a:txBody>
                  <a:tcPr marT="91425" marB="91425" marR="91425" marL="91425" anchor="ctr"/>
                </a:tc>
                <a:tc>
                  <a:txBody>
                    <a:bodyPr/>
                    <a:lstStyle/>
                    <a:p>
                      <a:pPr indent="0" lvl="0" marL="0" rtl="0" algn="ctr">
                        <a:spcBef>
                          <a:spcPts val="0"/>
                        </a:spcBef>
                        <a:spcAft>
                          <a:spcPts val="0"/>
                        </a:spcAft>
                        <a:buNone/>
                      </a:pPr>
                      <a:r>
                        <a:rPr b="1" lang="en"/>
                        <a:t>WONDER</a:t>
                      </a:r>
                      <a:endParaRPr b="1"/>
                    </a:p>
                  </a:txBody>
                  <a:tcPr marT="91425" marB="91425" marR="91425" marL="91425" anchor="ctr"/>
                </a:tc>
                <a:tc>
                  <a:txBody>
                    <a:bodyPr/>
                    <a:lstStyle/>
                    <a:p>
                      <a:pPr indent="0" lvl="0" marL="0" rtl="0" algn="ctr">
                        <a:spcBef>
                          <a:spcPts val="0"/>
                        </a:spcBef>
                        <a:spcAft>
                          <a:spcPts val="0"/>
                        </a:spcAft>
                        <a:buNone/>
                      </a:pPr>
                      <a:r>
                        <a:rPr b="1" lang="en"/>
                        <a:t>THINK</a:t>
                      </a:r>
                      <a:endParaRPr b="1"/>
                    </a:p>
                  </a:txBody>
                  <a:tcPr marT="91425" marB="91425" marR="91425" marL="91425" anchor="ctr"/>
                </a:tc>
              </a:tr>
              <a:tr h="381000">
                <a:tc>
                  <a:txBody>
                    <a:bodyPr/>
                    <a:lstStyle/>
                    <a:p>
                      <a:pPr indent="0" lvl="0" marL="0" rtl="0" algn="l">
                        <a:spcBef>
                          <a:spcPts val="0"/>
                        </a:spcBef>
                        <a:spcAft>
                          <a:spcPts val="0"/>
                        </a:spcAft>
                        <a:buNone/>
                      </a:pPr>
                      <a:r>
                        <a:rPr b="1" lang="en" sz="1200">
                          <a:latin typeface="Inter"/>
                          <a:ea typeface="Inter"/>
                          <a:cs typeface="Inter"/>
                          <a:sym typeface="Inter"/>
                        </a:rPr>
                        <a:t>Source 1: </a:t>
                      </a:r>
                      <a:r>
                        <a:rPr i="1" lang="en" sz="1200">
                          <a:latin typeface="Inter"/>
                          <a:ea typeface="Inter"/>
                          <a:cs typeface="Inter"/>
                          <a:sym typeface="Inter"/>
                        </a:rPr>
                        <a:t>Harper’s Weekly</a:t>
                      </a:r>
                      <a:endParaRPr i="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Illustration shows tightly packed enslaved Africans on the deck of a ship.</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Why was this image published in a popular newspaper?</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image shows the horrifying overcrowding enslaved people endured at sea.</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2: </a:t>
                      </a:r>
                      <a:r>
                        <a:rPr lang="en" sz="1200">
                          <a:solidFill>
                            <a:schemeClr val="dk1"/>
                          </a:solidFill>
                          <a:latin typeface="Inter"/>
                          <a:ea typeface="Inter"/>
                          <a:cs typeface="Inter"/>
                          <a:sym typeface="Inter"/>
                        </a:rPr>
                        <a:t>Olaudah Equiano</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First-person account of being chained, beaten, and sick on a slave ship.</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did Equiano survive such a brutal journey?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Middle Passage was traumatic and deadly, even for children.</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3: </a:t>
                      </a:r>
                      <a:endParaRPr b="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James Phillips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Diagram shows how over 600 people were packed onto one ship.</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Did seeing this image influence people to join the abolition movement?</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 reveals how enslaved people were treated as cargo, not humans.</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4: </a:t>
                      </a:r>
                      <a:r>
                        <a:rPr lang="en" sz="1200">
                          <a:solidFill>
                            <a:schemeClr val="dk1"/>
                          </a:solidFill>
                          <a:latin typeface="Inter"/>
                          <a:ea typeface="Inter"/>
                          <a:cs typeface="Inter"/>
                          <a:sym typeface="Inter"/>
                        </a:rPr>
                        <a:t>Mahommah G. Baquaqua</a:t>
                      </a:r>
                      <a:endParaRPr b="1" i="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Narrative describes suffering, thirst, and cramped spaces below deck.</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many people survived this passage?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Conditions on the slave ships were brutal and often fatal.</a:t>
                      </a:r>
                      <a:endParaRPr b="1" sz="1200">
                        <a:solidFill>
                          <a:srgbClr val="E95C3D"/>
                        </a:solidFill>
                        <a:latin typeface="Inter"/>
                        <a:ea typeface="Inter"/>
                        <a:cs typeface="Inter"/>
                        <a:sym typeface="Inter"/>
                      </a:endParaRPr>
                    </a:p>
                  </a:txBody>
                  <a:tcPr marT="91425" marB="91425" marR="91425" marL="91425"/>
                </a:tc>
              </a:tr>
            </a:tbl>
          </a:graphicData>
        </a:graphic>
      </p:graphicFrame>
      <p:pic>
        <p:nvPicPr>
          <p:cNvPr id="137" name="Google Shape;137;p28"/>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38" name="Google Shape;138;p28"/>
          <p:cNvSpPr txBox="1"/>
          <p:nvPr/>
        </p:nvSpPr>
        <p:spPr>
          <a:xfrm>
            <a:off x="219350" y="7113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
        <p:nvSpPr>
          <p:cNvPr id="139" name="Google Shape;139;p28"/>
          <p:cNvSpPr txBox="1"/>
          <p:nvPr/>
        </p:nvSpPr>
        <p:spPr>
          <a:xfrm>
            <a:off x="613218" y="105549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rgbClr val="000000"/>
              </a:buClr>
              <a:buSzPts val="1000"/>
              <a:buFont typeface="Arial"/>
              <a:buNone/>
            </a:pPr>
            <a:r>
              <a:rPr b="1" lang="en" sz="1200">
                <a:solidFill>
                  <a:srgbClr val="000000"/>
                </a:solidFill>
                <a:latin typeface="Halant"/>
                <a:ea typeface="Halant"/>
                <a:cs typeface="Halant"/>
                <a:sym typeface="Halant"/>
              </a:rPr>
              <a:t>Directions:</a:t>
            </a:r>
            <a:r>
              <a:rPr b="1" i="1" lang="en" sz="1200">
                <a:solidFill>
                  <a:srgbClr val="000000"/>
                </a:solidFill>
                <a:latin typeface="Halant"/>
                <a:ea typeface="Halant"/>
                <a:cs typeface="Halant"/>
                <a:sym typeface="Halant"/>
              </a:rPr>
              <a:t> </a:t>
            </a:r>
            <a:r>
              <a:rPr lang="en" sz="1200">
                <a:solidFill>
                  <a:srgbClr val="000000"/>
                </a:solidFill>
                <a:latin typeface="Halant"/>
                <a:ea typeface="Halant"/>
                <a:cs typeface="Halant"/>
                <a:sym typeface="Halant"/>
              </a:rPr>
              <a:t>As you view each source, take notes in each column. </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Notice: What you see in the image? What is included in the text?</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Wonder: What you think the source is about?</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Think: What does the source tell you about </a:t>
            </a:r>
            <a:r>
              <a:rPr lang="en" sz="1200">
                <a:latin typeface="Halant"/>
                <a:ea typeface="Halant"/>
                <a:cs typeface="Halant"/>
                <a:sym typeface="Halant"/>
              </a:rPr>
              <a:t>experiences on the Middle Passage</a:t>
            </a:r>
            <a:r>
              <a:rPr lang="en" sz="1200">
                <a:solidFill>
                  <a:srgbClr val="000000"/>
                </a:solidFill>
                <a:latin typeface="Halant"/>
                <a:ea typeface="Halant"/>
                <a:cs typeface="Halant"/>
                <a:sym typeface="Halant"/>
              </a:rPr>
              <a:t>?</a:t>
            </a:r>
            <a:endParaRPr sz="1200">
              <a:solidFill>
                <a:srgbClr val="000000"/>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Gallery Walk: Middle Passage Experiences (Exemplar)</a:t>
            </a:r>
            <a:endParaRPr sz="1700">
              <a:solidFill>
                <a:schemeClr val="dk1"/>
              </a:solidFill>
              <a:latin typeface="Halant"/>
              <a:ea typeface="Halant"/>
              <a:cs typeface="Halant"/>
              <a:sym typeface="Halant"/>
            </a:endParaRPr>
          </a:p>
        </p:txBody>
      </p:sp>
      <p:pic>
        <p:nvPicPr>
          <p:cNvPr id="145" name="Google Shape;145;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8" name="Google Shape;148;p29"/>
          <p:cNvGraphicFramePr/>
          <p:nvPr/>
        </p:nvGraphicFramePr>
        <p:xfrm>
          <a:off x="338200" y="1759700"/>
          <a:ext cx="3000000" cy="3000000"/>
        </p:xfrm>
        <a:graphic>
          <a:graphicData uri="http://schemas.openxmlformats.org/drawingml/2006/table">
            <a:tbl>
              <a:tblPr>
                <a:noFill/>
                <a:tableStyleId>{1CB2E07E-2394-4093-87FC-0E793B4AE354}</a:tableStyleId>
              </a:tblPr>
              <a:tblGrid>
                <a:gridCol w="1502575"/>
                <a:gridCol w="1871275"/>
                <a:gridCol w="1871275"/>
                <a:gridCol w="1871275"/>
              </a:tblGrid>
              <a:tr h="381000">
                <a:tc>
                  <a:txBody>
                    <a:bodyPr/>
                    <a:lstStyle/>
                    <a:p>
                      <a:pPr indent="0" lvl="0" marL="0" rtl="0" algn="l">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t>NOTICE</a:t>
                      </a:r>
                      <a:endParaRPr b="1"/>
                    </a:p>
                  </a:txBody>
                  <a:tcPr marT="91425" marB="91425" marR="91425" marL="91425" anchor="ctr"/>
                </a:tc>
                <a:tc>
                  <a:txBody>
                    <a:bodyPr/>
                    <a:lstStyle/>
                    <a:p>
                      <a:pPr indent="0" lvl="0" marL="0" rtl="0" algn="ctr">
                        <a:spcBef>
                          <a:spcPts val="0"/>
                        </a:spcBef>
                        <a:spcAft>
                          <a:spcPts val="0"/>
                        </a:spcAft>
                        <a:buNone/>
                      </a:pPr>
                      <a:r>
                        <a:rPr b="1" lang="en"/>
                        <a:t>WONDER</a:t>
                      </a:r>
                      <a:endParaRPr b="1"/>
                    </a:p>
                  </a:txBody>
                  <a:tcPr marT="91425" marB="91425" marR="91425" marL="91425" anchor="ctr"/>
                </a:tc>
                <a:tc>
                  <a:txBody>
                    <a:bodyPr/>
                    <a:lstStyle/>
                    <a:p>
                      <a:pPr indent="0" lvl="0" marL="0" rtl="0" algn="ctr">
                        <a:spcBef>
                          <a:spcPts val="0"/>
                        </a:spcBef>
                        <a:spcAft>
                          <a:spcPts val="0"/>
                        </a:spcAft>
                        <a:buNone/>
                      </a:pPr>
                      <a:r>
                        <a:rPr b="1" lang="en"/>
                        <a:t>THINK</a:t>
                      </a:r>
                      <a:endParaRPr b="1"/>
                    </a:p>
                  </a:txBody>
                  <a:tcPr marT="91425" marB="91425" marR="91425" marL="91425" anchor="ctr"/>
                </a:tc>
              </a:tr>
              <a:tr h="381000">
                <a:tc>
                  <a:txBody>
                    <a:bodyPr/>
                    <a:lstStyle/>
                    <a:p>
                      <a:pPr indent="0" lvl="0" marL="0" rtl="0" algn="l">
                        <a:spcBef>
                          <a:spcPts val="0"/>
                        </a:spcBef>
                        <a:spcAft>
                          <a:spcPts val="0"/>
                        </a:spcAft>
                        <a:buNone/>
                      </a:pPr>
                      <a:r>
                        <a:rPr b="1" lang="en" sz="1200">
                          <a:latin typeface="Inter"/>
                          <a:ea typeface="Inter"/>
                          <a:cs typeface="Inter"/>
                          <a:sym typeface="Inter"/>
                        </a:rPr>
                        <a:t>Source 5: </a:t>
                      </a:r>
                      <a:endParaRPr b="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Slave Auction Handbill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Handbill lists enslaved people as property to be sold.</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How did people justify treating other humans like objects?</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Enslaved people were dehumanized and commodified for profit.</a:t>
                      </a:r>
                      <a:endParaRPr b="1" sz="1200">
                        <a:solidFill>
                          <a:schemeClr val="accent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6: </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Phillis Wheatley</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Poem reflects on being taken from Africa and longing for freedom.</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How did Wheatley use poetry to express pain and hope?</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Even while enslaved, people like Wheatley found ways to speak out.</a:t>
                      </a:r>
                      <a:endParaRPr b="1" sz="1200">
                        <a:solidFill>
                          <a:schemeClr val="accent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7: </a:t>
                      </a:r>
                      <a:r>
                        <a:rPr lang="en" sz="1200">
                          <a:latin typeface="Inter"/>
                          <a:ea typeface="Inter"/>
                          <a:cs typeface="Inter"/>
                          <a:sym typeface="Inter"/>
                        </a:rPr>
                        <a:t>Sowande’ M. Mustakeem</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Account of women resisting on a slave ship during the Middle Passage.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How many other revolts like this were never recorded?</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Enslaved women resisted in powerful, often overlooked ways.</a:t>
                      </a:r>
                      <a:endParaRPr b="1" sz="1200">
                        <a:solidFill>
                          <a:schemeClr val="accent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4: </a:t>
                      </a:r>
                      <a:endParaRPr b="1" sz="1200">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New York Journal of Commerce</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Testimony of a man who led a rebellion and stood trial in the U.S.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What gave Cinqué the courage to fight back and speak out?</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Some enslaved Africans actively resisted and reclaimed their freedom.</a:t>
                      </a:r>
                      <a:endParaRPr b="1" sz="1200">
                        <a:solidFill>
                          <a:schemeClr val="accent1"/>
                        </a:solidFill>
                        <a:latin typeface="Inter"/>
                        <a:ea typeface="Inter"/>
                        <a:cs typeface="Inter"/>
                        <a:sym typeface="Inter"/>
                      </a:endParaRPr>
                    </a:p>
                  </a:txBody>
                  <a:tcPr marT="91425" marB="91425" marR="91425" marL="91425"/>
                </a:tc>
              </a:tr>
            </a:tbl>
          </a:graphicData>
        </a:graphic>
      </p:graphicFrame>
      <p:pic>
        <p:nvPicPr>
          <p:cNvPr id="149" name="Google Shape;149;p29"/>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50" name="Google Shape;150;p29"/>
          <p:cNvSpPr txBox="1"/>
          <p:nvPr/>
        </p:nvSpPr>
        <p:spPr>
          <a:xfrm>
            <a:off x="613218" y="75069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rgbClr val="000000"/>
              </a:buClr>
              <a:buSzPts val="1000"/>
              <a:buFont typeface="Arial"/>
              <a:buNone/>
            </a:pPr>
            <a:r>
              <a:rPr b="1" lang="en" sz="1200">
                <a:solidFill>
                  <a:srgbClr val="000000"/>
                </a:solidFill>
                <a:latin typeface="Halant"/>
                <a:ea typeface="Halant"/>
                <a:cs typeface="Halant"/>
                <a:sym typeface="Halant"/>
              </a:rPr>
              <a:t>Directions:</a:t>
            </a:r>
            <a:r>
              <a:rPr b="1" i="1" lang="en" sz="1200">
                <a:solidFill>
                  <a:srgbClr val="000000"/>
                </a:solidFill>
                <a:latin typeface="Halant"/>
                <a:ea typeface="Halant"/>
                <a:cs typeface="Halant"/>
                <a:sym typeface="Halant"/>
              </a:rPr>
              <a:t> </a:t>
            </a:r>
            <a:r>
              <a:rPr lang="en" sz="1200">
                <a:solidFill>
                  <a:srgbClr val="000000"/>
                </a:solidFill>
                <a:latin typeface="Halant"/>
                <a:ea typeface="Halant"/>
                <a:cs typeface="Halant"/>
                <a:sym typeface="Halant"/>
              </a:rPr>
              <a:t>As you view each source, take notes in each column. </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Notice: What you see in the image? What is included in the text?</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Wonder: What you think the source is about?</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Think: What does the source tell you about </a:t>
            </a:r>
            <a:r>
              <a:rPr lang="en" sz="1200">
                <a:latin typeface="Halant"/>
                <a:ea typeface="Halant"/>
                <a:cs typeface="Halant"/>
                <a:sym typeface="Halant"/>
              </a:rPr>
              <a:t>experiences on the Middle Passage</a:t>
            </a:r>
            <a:r>
              <a:rPr lang="en" sz="1200">
                <a:solidFill>
                  <a:srgbClr val="000000"/>
                </a:solidFill>
                <a:latin typeface="Halant"/>
                <a:ea typeface="Halant"/>
                <a:cs typeface="Halant"/>
                <a:sym typeface="Halant"/>
              </a:rPr>
              <a:t>?</a:t>
            </a:r>
            <a:endParaRPr sz="1200">
              <a:solidFill>
                <a:srgbClr val="000000"/>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0"/>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Slave Wrecks Project Webquest (Exemplar)</a:t>
            </a:r>
            <a:endParaRPr sz="1900">
              <a:solidFill>
                <a:schemeClr val="dk1"/>
              </a:solidFill>
              <a:latin typeface="Halant"/>
              <a:ea typeface="Halant"/>
              <a:cs typeface="Halant"/>
              <a:sym typeface="Halant"/>
            </a:endParaRPr>
          </a:p>
        </p:txBody>
      </p:sp>
      <p:pic>
        <p:nvPicPr>
          <p:cNvPr id="156" name="Google Shape;156;p3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57" name="Google Shape;157;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8" name="Google Shape;158;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9" name="Google Shape;159;p30"/>
          <p:cNvPicPr preferRelativeResize="0"/>
          <p:nvPr/>
        </p:nvPicPr>
        <p:blipFill>
          <a:blip r:embed="rId4">
            <a:alphaModFix/>
          </a:blip>
          <a:stretch>
            <a:fillRect/>
          </a:stretch>
        </p:blipFill>
        <p:spPr>
          <a:xfrm>
            <a:off x="226481" y="76722"/>
            <a:ext cx="804977" cy="333801"/>
          </a:xfrm>
          <a:prstGeom prst="rect">
            <a:avLst/>
          </a:prstGeom>
          <a:noFill/>
          <a:ln>
            <a:noFill/>
          </a:ln>
        </p:spPr>
      </p:pic>
      <p:sp>
        <p:nvSpPr>
          <p:cNvPr id="160" name="Google Shape;160;p30"/>
          <p:cNvSpPr txBox="1"/>
          <p:nvPr/>
        </p:nvSpPr>
        <p:spPr>
          <a:xfrm>
            <a:off x="381544" y="648031"/>
            <a:ext cx="7039800" cy="8394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Clr>
                <a:schemeClr val="dk1"/>
              </a:buClr>
              <a:buSzPts val="1100"/>
              <a:buFont typeface="Arial"/>
              <a:buNone/>
            </a:pPr>
            <a:r>
              <a:rPr b="1" lang="en" sz="1200">
                <a:solidFill>
                  <a:schemeClr val="dk1"/>
                </a:solidFill>
                <a:latin typeface="Halant"/>
                <a:ea typeface="Halant"/>
                <a:cs typeface="Halant"/>
                <a:sym typeface="Halant"/>
              </a:rPr>
              <a:t>Introduction: </a:t>
            </a:r>
            <a:r>
              <a:rPr lang="en" sz="1200">
                <a:solidFill>
                  <a:schemeClr val="dk1"/>
                </a:solidFill>
                <a:latin typeface="Halant"/>
                <a:ea typeface="Halant"/>
                <a:cs typeface="Halant"/>
                <a:sym typeface="Halant"/>
              </a:rPr>
              <a:t>The Slave Wrecks Project is an international research initiative led by the Smithsonian’s National Museum of African American History and Culture (NMAAHC). Through maritime archaeology and historical investigation of sunken slave ships, the project offers a unique approach to understanding the global history of African enslavement and the African Diaspora.</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200"/>
              <a:buFont typeface="Arial"/>
              <a:buNone/>
            </a:pPr>
            <a:r>
              <a:t/>
            </a:r>
            <a:endParaRPr b="1"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200"/>
              <a:buFont typeface="Arial"/>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questions as you view the materials.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Click </a:t>
            </a:r>
            <a:r>
              <a:rPr b="1" lang="en" sz="1200" u="sng">
                <a:solidFill>
                  <a:schemeClr val="hlink"/>
                </a:solidFill>
                <a:latin typeface="Inter"/>
                <a:ea typeface="Inter"/>
                <a:cs typeface="Inter"/>
                <a:sym typeface="Inter"/>
                <a:hlinkClick r:id="rId5"/>
              </a:rPr>
              <a:t>“Our Mission”</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In your own words, describe the goal of the Slave Wrecks Project.</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goal of the Slave Wrecks Project is to uncover and share the human stories behind the transatlantic slave trade by investigating individual shipwrecks and the histories connected to them. By focusing on one voyage at a time, the project aims to recover lost narratives, honor the lives of those who were enslaved, and help people today better understand the lasting global impact of slavery.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Click </a:t>
            </a:r>
            <a:r>
              <a:rPr b="1" lang="en" sz="1200" u="sng">
                <a:solidFill>
                  <a:schemeClr val="hlink"/>
                </a:solidFill>
                <a:latin typeface="Inter"/>
                <a:ea typeface="Inter"/>
                <a:cs typeface="Inter"/>
                <a:sym typeface="Inter"/>
                <a:hlinkClick r:id="rId6"/>
              </a:rPr>
              <a:t>“Project Spotlight,”</a:t>
            </a:r>
            <a:r>
              <a:rPr b="1" lang="en" sz="1200">
                <a:solidFill>
                  <a:schemeClr val="dk1"/>
                </a:solidFill>
                <a:latin typeface="Inter"/>
                <a:ea typeface="Inter"/>
                <a:cs typeface="Inter"/>
                <a:sym typeface="Inter"/>
              </a:rPr>
              <a:t> select “English,” then click “Get Started” in the new window: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Watch the video under </a:t>
            </a:r>
            <a:r>
              <a:rPr i="1" lang="en" sz="1200">
                <a:solidFill>
                  <a:schemeClr val="dk1"/>
                </a:solidFill>
                <a:latin typeface="Inter"/>
                <a:ea typeface="Inter"/>
                <a:cs typeface="Inter"/>
                <a:sym typeface="Inter"/>
              </a:rPr>
              <a:t>The Journey of the </a:t>
            </a:r>
            <a:r>
              <a:rPr i="1" lang="en" sz="1200">
                <a:solidFill>
                  <a:srgbClr val="002625"/>
                </a:solidFill>
                <a:highlight>
                  <a:srgbClr val="FFFFFF"/>
                </a:highlight>
                <a:latin typeface="Inter"/>
                <a:ea typeface="Inter"/>
                <a:cs typeface="Inter"/>
                <a:sym typeface="Inter"/>
              </a:rPr>
              <a:t>São José</a:t>
            </a:r>
            <a:r>
              <a:rPr lang="en" sz="1200">
                <a:solidFill>
                  <a:srgbClr val="002625"/>
                </a:solidFill>
                <a:highlight>
                  <a:srgbClr val="FFFFFF"/>
                </a:highlight>
                <a:latin typeface="Inter"/>
                <a:ea typeface="Inter"/>
                <a:cs typeface="Inter"/>
                <a:sym typeface="Inter"/>
              </a:rPr>
              <a:t>. Provide some details about this ship and the wreck.</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It was a Portuguese ship, carrying enslaved Africans to Brazil. It sunk off the coast of Cape Town. 212 of the 512 enslaved persons died.</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On the top menu, use the arrow to click forward to 2/8. Scroll through the various images, texts, and artifacts. What happened to the survivors of the ship wreck?</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They were resold into slavery.</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On the top menu, use the arrow to click forward to 3/8. Scroll through the various images, texts, artifacts and watch the video of the discovery. How was the wreckage identified as the </a:t>
            </a:r>
            <a:r>
              <a:rPr lang="en" sz="1200">
                <a:solidFill>
                  <a:srgbClr val="002625"/>
                </a:solidFill>
                <a:highlight>
                  <a:srgbClr val="FFFFFF"/>
                </a:highlight>
                <a:latin typeface="Inter"/>
                <a:ea typeface="Inter"/>
                <a:cs typeface="Inter"/>
                <a:sym typeface="Inter"/>
              </a:rPr>
              <a:t>São José?</a:t>
            </a:r>
            <a:endParaRPr sz="1200">
              <a:solidFill>
                <a:srgbClr val="002625"/>
              </a:solidFill>
              <a:highlight>
                <a:srgbClr val="FFFFFF"/>
              </a:highlight>
              <a:latin typeface="Inter"/>
              <a:ea typeface="Inter"/>
              <a:cs typeface="Inter"/>
              <a:sym typeface="Inter"/>
            </a:endParaRPr>
          </a:p>
          <a:p>
            <a:pPr indent="0" lvl="0" marL="914400" rtl="0" algn="l">
              <a:spcBef>
                <a:spcPts val="0"/>
              </a:spcBef>
              <a:spcAft>
                <a:spcPts val="0"/>
              </a:spcAft>
              <a:buNone/>
            </a:pPr>
            <a:r>
              <a:rPr b="1" lang="en" sz="1200">
                <a:solidFill>
                  <a:srgbClr val="E95C3D"/>
                </a:solidFill>
                <a:latin typeface="Inter"/>
                <a:ea typeface="Inter"/>
                <a:cs typeface="Inter"/>
                <a:sym typeface="Inter"/>
              </a:rPr>
              <a:t>A captain’s account was discovered in the archives. Items in the wreckage matched descriptions in multiple sources.</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sz="1200">
              <a:solidFill>
                <a:srgbClr val="002625"/>
              </a:solidFill>
              <a:highlight>
                <a:srgbClr val="FFFFFF"/>
              </a:highlight>
              <a:latin typeface="Inter"/>
              <a:ea typeface="Inter"/>
              <a:cs typeface="Inter"/>
              <a:sym typeface="Inter"/>
            </a:endParaRPr>
          </a:p>
          <a:p>
            <a:pPr indent="-304800" lvl="1" marL="914400" rtl="0" algn="l">
              <a:spcBef>
                <a:spcPts val="0"/>
              </a:spcBef>
              <a:spcAft>
                <a:spcPts val="0"/>
              </a:spcAft>
              <a:buClr>
                <a:srgbClr val="002625"/>
              </a:buClr>
              <a:buSzPts val="1200"/>
              <a:buFont typeface="Inter"/>
              <a:buAutoNum type="alphaLcPeriod"/>
            </a:pPr>
            <a:r>
              <a:rPr lang="en" sz="1200">
                <a:solidFill>
                  <a:schemeClr val="dk1"/>
                </a:solidFill>
                <a:latin typeface="Inter"/>
                <a:ea typeface="Inter"/>
                <a:cs typeface="Inter"/>
                <a:sym typeface="Inter"/>
              </a:rPr>
              <a:t>On the top menu, use the arrow to click forward to 4/8. Scroll down and click on “The Memorialization of the </a:t>
            </a:r>
            <a:r>
              <a:rPr lang="en" sz="1200">
                <a:solidFill>
                  <a:srgbClr val="002625"/>
                </a:solidFill>
                <a:highlight>
                  <a:srgbClr val="FFFFFF"/>
                </a:highlight>
                <a:latin typeface="Inter"/>
                <a:ea typeface="Inter"/>
                <a:cs typeface="Inter"/>
                <a:sym typeface="Inter"/>
              </a:rPr>
              <a:t>São José. List at least two ways that the ship and its passengers have been memorialized.</a:t>
            </a:r>
            <a:endParaRPr sz="1200">
              <a:solidFill>
                <a:srgbClr val="002625"/>
              </a:solidFill>
              <a:highlight>
                <a:srgbClr val="FFFFFF"/>
              </a:highlight>
              <a:latin typeface="Inter"/>
              <a:ea typeface="Inter"/>
              <a:cs typeface="Inter"/>
              <a:sym typeface="Inter"/>
            </a:endParaRPr>
          </a:p>
          <a:p>
            <a:pPr indent="-304800" lvl="0" marL="1543050" rtl="0" algn="l">
              <a:spcBef>
                <a:spcPts val="0"/>
              </a:spcBef>
              <a:spcAft>
                <a:spcPts val="0"/>
              </a:spcAft>
              <a:buClr>
                <a:srgbClr val="E95C3D"/>
              </a:buClr>
              <a:buSzPts val="1200"/>
              <a:buFont typeface="Inter"/>
              <a:buChar char="-"/>
            </a:pPr>
            <a:r>
              <a:rPr b="1" lang="en" sz="1200">
                <a:solidFill>
                  <a:srgbClr val="E95C3D"/>
                </a:solidFill>
                <a:highlight>
                  <a:srgbClr val="FFFFFF"/>
                </a:highlight>
                <a:latin typeface="Inter"/>
                <a:ea typeface="Inter"/>
                <a:cs typeface="Inter"/>
                <a:sym typeface="Inter"/>
              </a:rPr>
              <a:t>There were memorial ceremonies in Mozambique and at the site of the wreckage.</a:t>
            </a:r>
            <a:endParaRPr b="1" sz="1200">
              <a:solidFill>
                <a:srgbClr val="E95C3D"/>
              </a:solidFill>
              <a:highlight>
                <a:srgbClr val="FFFFFF"/>
              </a:highlight>
              <a:latin typeface="Inter"/>
              <a:ea typeface="Inter"/>
              <a:cs typeface="Inter"/>
              <a:sym typeface="Inter"/>
            </a:endParaRPr>
          </a:p>
          <a:p>
            <a:pPr indent="-304800" lvl="0" marL="1543050" rtl="0" algn="l">
              <a:spcBef>
                <a:spcPts val="0"/>
              </a:spcBef>
              <a:spcAft>
                <a:spcPts val="0"/>
              </a:spcAft>
              <a:buClr>
                <a:srgbClr val="E95C3D"/>
              </a:buClr>
              <a:buSzPts val="1200"/>
              <a:buFont typeface="Inter"/>
              <a:buChar char="-"/>
            </a:pPr>
            <a:r>
              <a:rPr b="1" lang="en" sz="1200">
                <a:solidFill>
                  <a:srgbClr val="E95C3D"/>
                </a:solidFill>
                <a:highlight>
                  <a:srgbClr val="FFFFFF"/>
                </a:highlight>
                <a:latin typeface="Inter"/>
                <a:ea typeface="Inter"/>
                <a:cs typeface="Inter"/>
                <a:sym typeface="Inter"/>
              </a:rPr>
              <a:t>Permanent exhibits have been created in South Africa and at NMAAHC.</a:t>
            </a:r>
            <a:endParaRPr b="1" sz="1200">
              <a:solidFill>
                <a:srgbClr val="E95C3D"/>
              </a:solidFill>
              <a:highlight>
                <a:srgbClr val="FFFFFF"/>
              </a:highlight>
              <a:latin typeface="Inter"/>
              <a:ea typeface="Inter"/>
              <a:cs typeface="Inter"/>
              <a:sym typeface="Inter"/>
            </a:endParaRPr>
          </a:p>
          <a:p>
            <a:pPr indent="0" lvl="0" marL="1371600" rtl="0" algn="l">
              <a:spcBef>
                <a:spcPts val="0"/>
              </a:spcBef>
              <a:spcAft>
                <a:spcPts val="0"/>
              </a:spcAft>
              <a:buNone/>
            </a:pPr>
            <a:r>
              <a:t/>
            </a:r>
            <a:endParaRPr sz="1200">
              <a:solidFill>
                <a:srgbClr val="002625"/>
              </a:solidFill>
              <a:highlight>
                <a:srgbClr val="FFFFFF"/>
              </a:highlight>
              <a:latin typeface="Inter"/>
              <a:ea typeface="Inter"/>
              <a:cs typeface="Inter"/>
              <a:sym typeface="Inter"/>
            </a:endParaRPr>
          </a:p>
          <a:p>
            <a:pPr indent="-304800" lvl="1" marL="914400" rtl="0" algn="l">
              <a:spcBef>
                <a:spcPts val="0"/>
              </a:spcBef>
              <a:spcAft>
                <a:spcPts val="0"/>
              </a:spcAft>
              <a:buClr>
                <a:srgbClr val="002625"/>
              </a:buClr>
              <a:buSzPts val="1200"/>
              <a:buFont typeface="Inter"/>
              <a:buAutoNum type="alphaLcPeriod"/>
            </a:pPr>
            <a:r>
              <a:rPr lang="en" sz="1200">
                <a:solidFill>
                  <a:schemeClr val="dk1"/>
                </a:solidFill>
                <a:latin typeface="Inter"/>
                <a:ea typeface="Inter"/>
                <a:cs typeface="Inter"/>
                <a:sym typeface="Inter"/>
              </a:rPr>
              <a:t>On the top menu, use the arrow to click forward to 5/8. Read the various quotes and watch the videos. Cite one quote that you connected with and explain why.</a:t>
            </a:r>
            <a:endParaRPr sz="1200">
              <a:solidFill>
                <a:schemeClr val="dk1"/>
              </a:solidFill>
              <a:latin typeface="Inter"/>
              <a:ea typeface="Inter"/>
              <a:cs typeface="Inter"/>
              <a:sym typeface="Inter"/>
            </a:endParaRPr>
          </a:p>
          <a:p>
            <a:pPr indent="0" lvl="0" marL="914400" rtl="0" algn="l">
              <a:spcBef>
                <a:spcPts val="0"/>
              </a:spcBef>
              <a:spcAft>
                <a:spcPts val="0"/>
              </a:spcAft>
              <a:buNone/>
            </a:pPr>
            <a:r>
              <a:rPr b="1" i="1" lang="en" sz="1200">
                <a:solidFill>
                  <a:srgbClr val="E95C3D"/>
                </a:solidFill>
                <a:latin typeface="Inter"/>
                <a:ea typeface="Inter"/>
                <a:cs typeface="Inter"/>
                <a:sym typeface="Inter"/>
              </a:rPr>
              <a:t>Evano Nhogache: “Bring this soil and deposit it at the site of the wreck. It will help to reconnect our ancestors who were taken from here to their home…Tell our ancestors that their people are still being cared for by those of us here who are standing here today.” </a:t>
            </a:r>
            <a:r>
              <a:rPr b="1" lang="en" sz="1200">
                <a:solidFill>
                  <a:srgbClr val="E95C3D"/>
                </a:solidFill>
                <a:latin typeface="Inter"/>
                <a:ea typeface="Inter"/>
                <a:cs typeface="Inter"/>
                <a:sym typeface="Inter"/>
              </a:rPr>
              <a:t>This quote helped me understand how deeply impactful the work of the Slave Wrecks Project is for people around the world.</a:t>
            </a:r>
            <a:endParaRPr b="1"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